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744" r:id="rId5"/>
    <p:sldMasterId id="2147483742" r:id="rId6"/>
    <p:sldMasterId id="2147483758" r:id="rId7"/>
  </p:sldMasterIdLst>
  <p:notesMasterIdLst>
    <p:notesMasterId r:id="rId15"/>
  </p:notesMasterIdLst>
  <p:handoutMasterIdLst>
    <p:handoutMasterId r:id="rId16"/>
  </p:handoutMasterIdLst>
  <p:sldIdLst>
    <p:sldId id="272" r:id="rId8"/>
    <p:sldId id="457" r:id="rId9"/>
    <p:sldId id="492" r:id="rId10"/>
    <p:sldId id="508" r:id="rId11"/>
    <p:sldId id="460" r:id="rId12"/>
    <p:sldId id="513" r:id="rId13"/>
    <p:sldId id="50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rkey, Jay H CIV USN COMNAVSUPSYSCOM PA (USA)" initials="YJHCUCP(" lastIdx="1" clrIdx="0">
    <p:extLst>
      <p:ext uri="{19B8F6BF-5375-455C-9EA6-DF929625EA0E}">
        <p15:presenceInfo xmlns:p15="http://schemas.microsoft.com/office/powerpoint/2012/main" userId="S-1-5-21-1801674531-2146617017-725345543-5455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00CC"/>
    <a:srgbClr val="7EB8EC"/>
    <a:srgbClr val="88CFDE"/>
    <a:srgbClr val="B7E2EE"/>
    <a:srgbClr val="002A7E"/>
    <a:srgbClr val="12284B"/>
    <a:srgbClr val="415464"/>
    <a:srgbClr val="61A1D5"/>
    <a:srgbClr val="6D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0330" autoAdjust="0"/>
  </p:normalViewPr>
  <p:slideViewPr>
    <p:cSldViewPr snapToGrid="0">
      <p:cViewPr varScale="1">
        <p:scale>
          <a:sx n="112" d="100"/>
          <a:sy n="112" d="100"/>
        </p:scale>
        <p:origin x="14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781"/>
          </a:xfrm>
          <a:prstGeom prst="rect">
            <a:avLst/>
          </a:prstGeom>
        </p:spPr>
        <p:txBody>
          <a:bodyPr vert="horz" lIns="92288" tIns="46144" rIns="92288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5" y="1"/>
            <a:ext cx="3038161" cy="465781"/>
          </a:xfrm>
          <a:prstGeom prst="rect">
            <a:avLst/>
          </a:prstGeom>
        </p:spPr>
        <p:txBody>
          <a:bodyPr vert="horz" lIns="92288" tIns="46144" rIns="92288" bIns="46144" rtlCol="0"/>
          <a:lstStyle>
            <a:lvl1pPr algn="r">
              <a:defRPr sz="1200"/>
            </a:lvl1pPr>
          </a:lstStyle>
          <a:p>
            <a:fld id="{CCC57495-AF71-431B-842B-FED565D9387F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5780"/>
          </a:xfrm>
          <a:prstGeom prst="rect">
            <a:avLst/>
          </a:prstGeom>
        </p:spPr>
        <p:txBody>
          <a:bodyPr vert="horz" lIns="92288" tIns="46144" rIns="92288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5" y="8830621"/>
            <a:ext cx="3038161" cy="465780"/>
          </a:xfrm>
          <a:prstGeom prst="rect">
            <a:avLst/>
          </a:prstGeom>
        </p:spPr>
        <p:txBody>
          <a:bodyPr vert="horz" lIns="92288" tIns="46144" rIns="92288" bIns="46144" rtlCol="0" anchor="b"/>
          <a:lstStyle>
            <a:lvl1pPr algn="r">
              <a:defRPr sz="1200"/>
            </a:lvl1pPr>
          </a:lstStyle>
          <a:p>
            <a:fld id="{D180EB6C-E84F-44D1-9FB2-1EE8B608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337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2"/>
            <a:ext cx="3037840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42C3D8BA-8D68-4D12-9BB9-5C7012B879E6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6BFEA448-15F0-4CF8-BB08-0E1E198E2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9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5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4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2C76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buClr>
                <a:srgbClr val="002C7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>
              <a:buClr>
                <a:srgbClr val="002C76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>
              <a:buClr>
                <a:srgbClr val="002C76"/>
              </a:buClr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Helvetica" pitchFamily="34" charset="0"/>
              </a:defRPr>
            </a:lvl4pPr>
            <a:lvl5pPr>
              <a:buClr>
                <a:srgbClr val="002C76"/>
              </a:buClr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95600" y="381000"/>
            <a:ext cx="6172200" cy="63976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8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5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1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196A-7187-4FA0-8D86-55F0C28FDF80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1094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2800" y="6389511"/>
            <a:ext cx="723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assistance:  householdgoods@navy.mil/855-HHG-MOVE (855-444-6683)</a:t>
            </a:r>
          </a:p>
        </p:txBody>
      </p:sp>
    </p:spTree>
    <p:extLst>
      <p:ext uri="{BB962C8B-B14F-4D97-AF65-F5344CB8AC3E}">
        <p14:creationId xmlns:p14="http://schemas.microsoft.com/office/powerpoint/2010/main" val="30147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400">
                <a:solidFill>
                  <a:srgbClr val="002060"/>
                </a:solidFill>
                <a:latin typeface="Helvetica" pitchFamily="34" charset="0"/>
              </a:defRPr>
            </a:lvl1pPr>
            <a:lvl2pPr marL="742950" indent="-285750">
              <a:buFont typeface="Wingdings" pitchFamily="2" charset="2"/>
              <a:buChar char="v"/>
              <a:defRPr sz="2000">
                <a:solidFill>
                  <a:srgbClr val="002060"/>
                </a:solidFill>
                <a:latin typeface="Helvetica" pitchFamily="34" charset="0"/>
              </a:defRPr>
            </a:lvl2pPr>
            <a:lvl3pPr>
              <a:buFont typeface="Wingdings" pitchFamily="2" charset="2"/>
              <a:buChar char="Ø"/>
              <a:defRPr sz="2000">
                <a:solidFill>
                  <a:srgbClr val="002060"/>
                </a:solidFill>
                <a:latin typeface="Helvetica" pitchFamily="34" charset="0"/>
              </a:defRPr>
            </a:lvl3pPr>
            <a:lvl4pPr>
              <a:buFont typeface="Wingdings" pitchFamily="2" charset="2"/>
              <a:buChar char="Ø"/>
              <a:defRPr sz="1800">
                <a:solidFill>
                  <a:srgbClr val="002060"/>
                </a:solidFill>
                <a:latin typeface="Helvetica" pitchFamily="34" charset="0"/>
              </a:defRPr>
            </a:lvl4pPr>
            <a:lvl5pPr>
              <a:buFont typeface="Wingdings" pitchFamily="2" charset="2"/>
              <a:buChar char="Ø"/>
              <a:defRPr sz="18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95600" y="381000"/>
            <a:ext cx="6172200" cy="63976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10F6356-9FFF-43F7-825B-B25F328760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3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49" y="5965789"/>
            <a:ext cx="3115062" cy="829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" y="-27157"/>
            <a:ext cx="2596681" cy="1511683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697429" y="6438900"/>
            <a:ext cx="2995817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0" i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350" b="0" i="0" baseline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350" b="0" i="0" dirty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086"/>
            <a:ext cx="9160587" cy="139235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46666" y="6316133"/>
            <a:ext cx="751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assistance:  householdgoods@us.navy.mil/855-HHG-MOVE (855-444-6683)</a:t>
            </a:r>
          </a:p>
        </p:txBody>
      </p:sp>
    </p:spTree>
    <p:extLst>
      <p:ext uri="{BB962C8B-B14F-4D97-AF65-F5344CB8AC3E}">
        <p14:creationId xmlns:p14="http://schemas.microsoft.com/office/powerpoint/2010/main" val="35317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7" r:id="rId2"/>
    <p:sldLayoutId id="2147483764" r:id="rId3"/>
    <p:sldLayoutId id="2147483766" r:id="rId4"/>
    <p:sldLayoutId id="21474837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086"/>
            <a:ext cx="9160587" cy="13923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631384" y="6541074"/>
            <a:ext cx="4572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7AF148-55EA-4B81-AB80-8A26B156DF2E}" type="slidenum">
              <a:rPr lang="en-US" altLang="en-US" sz="10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9" r:id="rId2"/>
    <p:sldLayoutId id="21474837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086"/>
            <a:ext cx="9160587" cy="139235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46666" y="6316133"/>
            <a:ext cx="723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assistance:  householdgoods@navy.mil/855-HHG-MOVE (855-444-6683)</a:t>
            </a:r>
          </a:p>
        </p:txBody>
      </p:sp>
    </p:spTree>
    <p:extLst>
      <p:ext uri="{BB962C8B-B14F-4D97-AF65-F5344CB8AC3E}">
        <p14:creationId xmlns:p14="http://schemas.microsoft.com/office/powerpoint/2010/main" val="35301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dps.move.mil/cust/standard/user/home.xhtml" TargetMode="External"/><Relationship Id="rId7" Type="http://schemas.openxmlformats.org/officeDocument/2006/relationships/hyperlink" Target="https://www.ustranscom.mil/dtr/part-iv/dtr_part_iv_app_k_2.pdf" TargetMode="External"/><Relationship Id="rId2" Type="http://schemas.openxmlformats.org/officeDocument/2006/relationships/hyperlink" Target="http://www.navsup.navy.mil/NAVSUP-Household-Goods/Hom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stranscom.mil/dtr/part-iv/dtr_part_iv_app_k_1.pdf" TargetMode="External"/><Relationship Id="rId5" Type="http://schemas.openxmlformats.org/officeDocument/2006/relationships/hyperlink" Target="https://installations.militaryonesource.mil/view-all" TargetMode="External"/><Relationship Id="rId4" Type="http://schemas.openxmlformats.org/officeDocument/2006/relationships/hyperlink" Target="http://www.militaryonesource.mil/moving-housing/moving/pcs-and-military-mov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759619" y="3087511"/>
            <a:ext cx="3699667" cy="11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How to Locate Transportation Service Provider (TSP) Contact Information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3000" y="5932372"/>
            <a:ext cx="1385888" cy="2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Jan 2024 </a:t>
            </a:r>
          </a:p>
        </p:txBody>
      </p:sp>
      <p:cxnSp>
        <p:nvCxnSpPr>
          <p:cNvPr id="13" name="Straight Connector 21"/>
          <p:cNvCxnSpPr>
            <a:cxnSpLocks noChangeShapeType="1"/>
          </p:cNvCxnSpPr>
          <p:nvPr/>
        </p:nvCxnSpPr>
        <p:spPr bwMode="auto">
          <a:xfrm>
            <a:off x="759619" y="4321457"/>
            <a:ext cx="4044791" cy="6703"/>
          </a:xfrm>
          <a:prstGeom prst="line">
            <a:avLst/>
          </a:prstGeom>
          <a:noFill/>
          <a:ln w="25400" algn="ctr">
            <a:solidFill>
              <a:srgbClr val="FEC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15" y="3499556"/>
            <a:ext cx="3193064" cy="2129162"/>
          </a:xfrm>
          <a:prstGeom prst="rect">
            <a:avLst/>
          </a:prstGeom>
        </p:spPr>
      </p:pic>
      <p:pic>
        <p:nvPicPr>
          <p:cNvPr id="32" name="Picture 2" descr="C:\Users\michelle.l.smith\AppData\Local\Microsoft\Windows\Temporary Internet Files\Content.IE5\XLQD4ZJC\political_world_map3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0800" y="913390"/>
            <a:ext cx="3977128" cy="1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8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268790" y="1404610"/>
            <a:ext cx="8229600" cy="4347080"/>
          </a:xfrm>
        </p:spPr>
        <p:txBody>
          <a:bodyPr/>
          <a:lstStyle/>
          <a:p>
            <a:pPr marL="112713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231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43D40-3794-9080-2276-1DD9A91B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4" y="1924652"/>
            <a:ext cx="8895425" cy="387843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C76ED-6210-5506-C1E4-F521A4227B1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Shipment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79184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0CD1D6-DAEC-E2DC-6FBA-DEC55D9F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4" y="1549423"/>
            <a:ext cx="8507012" cy="1228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51AC8-12B5-84F5-4B22-1A5169A3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2838559"/>
            <a:ext cx="8956110" cy="2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72C00-C6D1-6B88-CDD9-9115F761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0" y="1519108"/>
            <a:ext cx="8516539" cy="105742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65DA00E-3C66-D713-F66A-C3A0FFF2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6D5F4-41FF-7694-A0B0-364EAF1D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2997"/>
            <a:ext cx="9144000" cy="35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45A978-FDAB-BB47-78D3-B2794DB3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9" y="2129425"/>
            <a:ext cx="3843492" cy="3395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BA0DA6-D1C8-B5EE-9140-57B5B7DD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15" y="2237518"/>
            <a:ext cx="4267796" cy="29341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0401D0-1B81-B804-382B-C91C3F3FDB5F}"/>
              </a:ext>
            </a:extLst>
          </p:cNvPr>
          <p:cNvCxnSpPr>
            <a:cxnSpLocks/>
          </p:cNvCxnSpPr>
          <p:nvPr/>
        </p:nvCxnSpPr>
        <p:spPr>
          <a:xfrm flipH="1">
            <a:off x="2563738" y="4007978"/>
            <a:ext cx="2008262" cy="188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5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41" y="1455276"/>
            <a:ext cx="8551545" cy="29892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3695" marR="0" lvl="0" indent="-34163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2C76"/>
              </a:buClr>
              <a:buSzPct val="115000"/>
              <a:buFont typeface="Wingdings" panose="05000000000000000000" pitchFamily="2" charset="2"/>
              <a:buChar char="§"/>
              <a:tabLst>
                <a:tab pos="354330" algn="l"/>
              </a:tabLst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NAVSUP Household Goods Webpage: </a:t>
            </a:r>
            <a:r>
              <a:rPr kumimoji="0" lang="en-US" sz="16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www.navsup.navy.mil/NAVSUP-Household-Goods/Home/</a:t>
            </a:r>
            <a:r>
              <a:rPr kumimoji="0" lang="en-US" sz="16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3695" marR="0" lvl="0" indent="-34163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2C76"/>
              </a:buClr>
              <a:buSzPct val="115000"/>
              <a:buFont typeface="Wingdings" panose="05000000000000000000" pitchFamily="2" charset="2"/>
              <a:buChar char="§"/>
              <a:tabLst>
                <a:tab pos="354330" algn="l"/>
              </a:tabLst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DPS login: 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https://dps.move.mil/cust/standard/user/home.xhtml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6075" marR="0" lvl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PCS and Moving Information: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www.militaryonesource.mil/moving-housing/moving/pcs-and-military-moves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53695" marR="0" lvl="0" indent="-34163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2C76"/>
              </a:buClr>
              <a:buSzPct val="115000"/>
              <a:buFont typeface="Wingdings" panose="05000000000000000000" pitchFamily="2" charset="2"/>
              <a:buChar char="§"/>
              <a:tabLst>
                <a:tab pos="354330" algn="l"/>
              </a:tabLst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 Property Office Locator: </a:t>
            </a:r>
            <a:r>
              <a:rPr kumimoji="0" lang="en-US" sz="16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https://installations.militaryonesource.mil/view-all</a:t>
            </a:r>
            <a:endParaRPr kumimoji="0" lang="en-US" sz="1600" b="1" i="0" u="none" strike="noStrike" kern="12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3695" marR="0" lvl="0" indent="-34163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2C76"/>
              </a:buClr>
              <a:buSzPct val="115000"/>
              <a:buFont typeface="Wingdings" panose="05000000000000000000" pitchFamily="2" charset="2"/>
              <a:buChar char="§"/>
              <a:tabLst>
                <a:tab pos="354330" algn="l"/>
              </a:tabLst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“It’s Your Move” booklet (Military): 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https://www.ustranscom.mil/dtr/part-iv/dtr_part_iv_app_k_1.pdf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  <a:p>
            <a:pPr marL="353695" marR="0" lvl="0" indent="-34163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2C76"/>
              </a:buClr>
              <a:buSzPct val="115000"/>
              <a:buFont typeface="Wingdings" panose="05000000000000000000" pitchFamily="2" charset="2"/>
              <a:buChar char="§"/>
              <a:tabLst>
                <a:tab pos="354330" algn="l"/>
              </a:tabLst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“It’s Your Move” booklet (Civilian): 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https://www.ustranscom.mil/dtr/part-iv/dtr_part_iv_app_k_2.pdf</a:t>
            </a: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  <p:pic>
        <p:nvPicPr>
          <p:cNvPr id="3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8844" y="0"/>
            <a:ext cx="1069847" cy="1021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587067" y="638923"/>
            <a:ext cx="24836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RESOURCES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3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0"/>
          <p:cNvSpPr txBox="1"/>
          <p:nvPr/>
        </p:nvSpPr>
        <p:spPr>
          <a:xfrm>
            <a:off x="391201" y="1580784"/>
            <a:ext cx="8042909" cy="1108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MT Bold" pitchFamily="66" charset="0"/>
              </a:rPr>
              <a:t>Thank You…….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2C76"/>
              </a:buClr>
              <a:buSzPct val="115000"/>
            </a:pPr>
            <a:endParaRPr lang="en-US" altLang="en-US" dirty="0">
              <a:solidFill>
                <a:srgbClr val="002060"/>
              </a:solidFill>
              <a:latin typeface="Helvetica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2C76"/>
              </a:buClr>
              <a:buSzPct val="115000"/>
            </a:pPr>
            <a:r>
              <a:rPr lang="en-US" altLang="en-US" dirty="0">
                <a:solidFill>
                  <a:srgbClr val="002060"/>
                </a:solidFill>
                <a:latin typeface="Helvetica" pitchFamily="34" charset="0"/>
              </a:rPr>
              <a:t>We hope you have found this information helpful. 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9601" y="5105400"/>
            <a:ext cx="2819400" cy="914400"/>
            <a:chOff x="4760036" y="4346509"/>
            <a:chExt cx="3589178" cy="1777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036" y="4346509"/>
              <a:ext cx="3589178" cy="17777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21097" y="4547829"/>
              <a:ext cx="1752599" cy="77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586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/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391" tIns="45695" rIns="91391" bIns="45695" anchor="ctr"/>
      <a:lstStyle>
        <a:defPPr algn="l" eaLnBrk="1" fontAlgn="auto" hangingPunct="1">
          <a:spcBef>
            <a:spcPts val="0"/>
          </a:spcBef>
          <a:spcAft>
            <a:spcPts val="0"/>
          </a:spcAft>
          <a:defRPr sz="1800" b="0" i="1" dirty="0" smtClean="0">
            <a:solidFill>
              <a:schemeClr val="bg2">
                <a:lumMod val="50000"/>
              </a:schemeClr>
            </a:solidFill>
            <a:latin typeface="Franklin Gothic Demi" panose="020B0703020102020204" pitchFamily="34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 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lt 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ED7DC9E1E764EB54EFD225770C6C9" ma:contentTypeVersion="5" ma:contentTypeDescription="Create a new document." ma:contentTypeScope="" ma:versionID="963a0b6ec84c0b1a7c7d3255e4ac7be9">
  <xsd:schema xmlns:xsd="http://www.w3.org/2001/XMLSchema" xmlns:xs="http://www.w3.org/2001/XMLSchema" xmlns:p="http://schemas.microsoft.com/office/2006/metadata/properties" xmlns:ns2="a19fcf24-b5a3-4768-8688-f3ccf55adf13" targetNamespace="http://schemas.microsoft.com/office/2006/metadata/properties" ma:root="true" ma:fieldsID="aac9df13b7381402386967f93d645236" ns2:_="">
    <xsd:import namespace="a19fcf24-b5a3-4768-8688-f3ccf55ad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f24-b5a3-4768-8688-f3ccf55ad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1FB24-72C4-4B33-9F3A-937416C72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9fcf24-b5a3-4768-8688-f3ccf55ad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E9486C-D764-4096-9F68-F1D0297D95B3}">
  <ds:schemaRefs>
    <ds:schemaRef ds:uri="a19fcf24-b5a3-4768-8688-f3ccf55adf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F815C2-96EA-4BF0-93EC-00BB8B93F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15410</TotalTime>
  <Words>166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Franklin Gothic Demi</vt:lpstr>
      <vt:lpstr>Helvetica</vt:lpstr>
      <vt:lpstr>Script MT Bold</vt:lpstr>
      <vt:lpstr>Wingdings</vt:lpstr>
      <vt:lpstr>Cover/Title Page</vt:lpstr>
      <vt:lpstr>Alt Cover Page</vt:lpstr>
      <vt:lpstr>Content Page</vt:lpstr>
      <vt:lpstr>1_Alt Cover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Mundy, Lee CIV NAVSUP HQ, OCC</dc:creator>
  <cp:lastModifiedBy>Mitchell, Karen D CIV USN COMNAVSUPSYSCOM PA (USA)</cp:lastModifiedBy>
  <cp:revision>1403</cp:revision>
  <cp:lastPrinted>2018-12-11T14:18:17Z</cp:lastPrinted>
  <dcterms:created xsi:type="dcterms:W3CDTF">2018-05-03T15:35:55Z</dcterms:created>
  <dcterms:modified xsi:type="dcterms:W3CDTF">2024-01-25T16:37:36Z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0x010100998ED7DC9E1E764EB54EFD225770C6C9</vt:lpwstr>
  </property>
</Properties>
</file>